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73" r:id="rId3"/>
    <p:sldId id="258" r:id="rId4"/>
    <p:sldId id="259" r:id="rId5"/>
    <p:sldId id="263" r:id="rId6"/>
    <p:sldId id="257" r:id="rId7"/>
    <p:sldId id="268" r:id="rId8"/>
    <p:sldId id="260" r:id="rId9"/>
    <p:sldId id="271" r:id="rId10"/>
    <p:sldId id="262" r:id="rId11"/>
    <p:sldId id="265" r:id="rId12"/>
    <p:sldId id="266" r:id="rId13"/>
    <p:sldId id="26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74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48" autoAdjust="0"/>
  </p:normalViewPr>
  <p:slideViewPr>
    <p:cSldViewPr>
      <p:cViewPr varScale="1">
        <p:scale>
          <a:sx n="66" d="100"/>
          <a:sy n="66" d="100"/>
        </p:scale>
        <p:origin x="-150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枪神纪</a:t>
            </a:r>
            <a:r>
              <a:rPr lang="zh-CN" altLang="en-US" b="1" dirty="0" smtClean="0"/>
              <a:t>技术</a:t>
            </a:r>
            <a:r>
              <a:rPr lang="zh-CN" altLang="en-US" b="1" dirty="0" smtClean="0"/>
              <a:t>突破</a:t>
            </a:r>
            <a:r>
              <a:rPr lang="zh-CN" altLang="en-US" b="1" dirty="0" smtClean="0"/>
              <a:t>介绍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pic>
        <p:nvPicPr>
          <p:cNvPr id="5" name="图片 4" descr="1000x600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844824"/>
            <a:ext cx="6552728" cy="39316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5410944" cy="490066"/>
          </a:xfrm>
        </p:spPr>
        <p:txBody>
          <a:bodyPr>
            <a:noAutofit/>
          </a:bodyPr>
          <a:lstStyle/>
          <a:p>
            <a:r>
              <a:rPr lang="zh-CN" altLang="zh-CN" sz="3600" dirty="0" smtClean="0">
                <a:solidFill>
                  <a:schemeClr val="accent3">
                    <a:lumMod val="75000"/>
                  </a:schemeClr>
                </a:solidFill>
              </a:rPr>
              <a:t>自定义</a:t>
            </a:r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Texture </a:t>
            </a:r>
            <a:r>
              <a:rPr lang="en-US" altLang="zh-CN" sz="3600" dirty="0" err="1" smtClean="0">
                <a:solidFill>
                  <a:schemeClr val="accent3">
                    <a:lumMod val="75000"/>
                  </a:schemeClr>
                </a:solidFill>
              </a:rPr>
              <a:t>Mipmap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背景：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</a:t>
            </a:r>
            <a:r>
              <a:rPr lang="zh-CN" altLang="zh-CN" sz="2200" dirty="0" smtClean="0"/>
              <a:t>按照</a:t>
            </a:r>
            <a:r>
              <a:rPr lang="en-US" altLang="zh-CN" sz="2200" dirty="0" smtClean="0"/>
              <a:t>UE3</a:t>
            </a:r>
            <a:r>
              <a:rPr lang="zh-CN" altLang="zh-CN" sz="2200" dirty="0" smtClean="0"/>
              <a:t>原本的</a:t>
            </a:r>
            <a:r>
              <a:rPr lang="en-US" altLang="zh-CN" sz="2200" dirty="0" smtClean="0"/>
              <a:t>Texture</a:t>
            </a:r>
            <a:r>
              <a:rPr lang="zh-CN" altLang="zh-CN" sz="2200" dirty="0" smtClean="0"/>
              <a:t>的导入机制，导入</a:t>
            </a:r>
            <a:r>
              <a:rPr lang="en-US" altLang="zh-CN" sz="2200" dirty="0" smtClean="0"/>
              <a:t>Texture</a:t>
            </a:r>
            <a:r>
              <a:rPr lang="zh-CN" altLang="zh-CN" sz="2200" dirty="0" smtClean="0"/>
              <a:t>时只需提供原始位图数据</a:t>
            </a:r>
            <a:r>
              <a:rPr lang="en-US" altLang="zh-CN" sz="2200" dirty="0" smtClean="0"/>
              <a:t>(</a:t>
            </a:r>
            <a:r>
              <a:rPr lang="zh-CN" altLang="zh-CN" sz="2200" dirty="0" smtClean="0"/>
              <a:t>即顶层</a:t>
            </a:r>
            <a:r>
              <a:rPr lang="en-US" altLang="zh-CN" sz="2200" dirty="0" err="1" smtClean="0"/>
              <a:t>Mipmap</a:t>
            </a:r>
            <a:r>
              <a:rPr lang="en-US" altLang="zh-CN" sz="2200" dirty="0" smtClean="0"/>
              <a:t>)</a:t>
            </a:r>
            <a:r>
              <a:rPr lang="zh-CN" altLang="zh-CN" sz="2200" dirty="0" smtClean="0"/>
              <a:t>，然后由自动滤波生成各级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，此法生成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有时会去掉过多的高频信息，导致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显得有些模糊不清，达不到美术效果上的要求</a:t>
            </a:r>
            <a:endParaRPr lang="en-US" altLang="zh-CN" sz="2200" dirty="0" smtClean="0"/>
          </a:p>
          <a:p>
            <a:pPr lvl="1">
              <a:buNone/>
            </a:pPr>
            <a:endParaRPr lang="en-US" altLang="zh-CN" sz="2200" dirty="0" smtClean="0"/>
          </a:p>
          <a:p>
            <a:r>
              <a:rPr lang="zh-CN" altLang="en-US" dirty="0" smtClean="0"/>
              <a:t>解决方案：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</a:t>
            </a:r>
            <a:r>
              <a:rPr lang="zh-CN" altLang="zh-CN" sz="2200" dirty="0" smtClean="0"/>
              <a:t>添加对导入带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信息的</a:t>
            </a:r>
            <a:r>
              <a:rPr lang="en-US" altLang="zh-CN" sz="2200" dirty="0" err="1" smtClean="0"/>
              <a:t>dds</a:t>
            </a:r>
            <a:r>
              <a:rPr lang="zh-CN" altLang="zh-CN" sz="2200" dirty="0" smtClean="0"/>
              <a:t>格式文件的支持</a:t>
            </a:r>
            <a:r>
              <a:rPr lang="zh-CN" altLang="en-US" sz="2200" dirty="0" smtClean="0"/>
              <a:t>。</a:t>
            </a:r>
            <a:r>
              <a:rPr lang="zh-CN" altLang="zh-CN" sz="2200" dirty="0" smtClean="0"/>
              <a:t>在</a:t>
            </a:r>
            <a:r>
              <a:rPr lang="en-US" altLang="zh-CN" sz="2200" dirty="0" smtClean="0"/>
              <a:t>Texture2D</a:t>
            </a:r>
            <a:r>
              <a:rPr lang="zh-CN" altLang="zh-CN" sz="2200" dirty="0" smtClean="0"/>
              <a:t>中</a:t>
            </a:r>
            <a:r>
              <a:rPr lang="zh-CN" altLang="en-US" sz="2200" dirty="0" smtClean="0"/>
              <a:t>增加</a:t>
            </a:r>
            <a:r>
              <a:rPr lang="zh-CN" altLang="zh-CN" sz="2200" dirty="0" smtClean="0"/>
              <a:t>自定义的非顶层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数据，压缩贴图时，用自定义的非顶层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数据</a:t>
            </a:r>
            <a:r>
              <a:rPr lang="zh-CN" altLang="en-US" sz="2200" dirty="0" smtClean="0"/>
              <a:t>（即从</a:t>
            </a:r>
            <a:r>
              <a:rPr lang="en-US" altLang="zh-CN" sz="2200" dirty="0" smtClean="0"/>
              <a:t>DDS</a:t>
            </a:r>
            <a:r>
              <a:rPr lang="zh-CN" altLang="en-US" sz="2200" dirty="0" smtClean="0"/>
              <a:t>中得到的数据）代替自动生成的</a:t>
            </a:r>
            <a:r>
              <a:rPr lang="en-US" altLang="zh-CN" sz="2200" dirty="0" err="1" smtClean="0"/>
              <a:t>Mipmap</a:t>
            </a:r>
            <a:r>
              <a:rPr lang="zh-CN" altLang="zh-CN" sz="2200" dirty="0" smtClean="0"/>
              <a:t>作为贴图数据源</a:t>
            </a:r>
            <a:r>
              <a:rPr lang="zh-CN" altLang="en-US" sz="2200" dirty="0" smtClean="0"/>
              <a:t>，这样就避免了由于滤波导致的失真，使得低级别的</a:t>
            </a:r>
            <a:r>
              <a:rPr lang="en-US" altLang="zh-CN" sz="2200" dirty="0" smtClean="0"/>
              <a:t>LOD</a:t>
            </a:r>
            <a:r>
              <a:rPr lang="zh-CN" altLang="en-US" sz="2200" dirty="0" smtClean="0"/>
              <a:t>也有清晰的贴图表现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116632"/>
            <a:ext cx="4906888" cy="490066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脚本功能扩展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UE3</a:t>
            </a:r>
            <a:r>
              <a:rPr lang="zh-CN" altLang="en-US" dirty="0" smtClean="0"/>
              <a:t>有套完整的网络同步方案叫做</a:t>
            </a:r>
            <a:r>
              <a:rPr lang="en-US" altLang="zh-CN" dirty="0" smtClean="0"/>
              <a:t>Replicate,</a:t>
            </a:r>
            <a:r>
              <a:rPr lang="zh-CN" altLang="en-US" dirty="0" smtClean="0"/>
              <a:t>非常方便，但是有时并不能满足所有要求。不能</a:t>
            </a:r>
            <a:r>
              <a:rPr lang="en-US" altLang="zh-CN" dirty="0" smtClean="0"/>
              <a:t>Replicated</a:t>
            </a:r>
            <a:r>
              <a:rPr lang="zh-CN" altLang="en-US" dirty="0" smtClean="0"/>
              <a:t>动态数组</a:t>
            </a:r>
            <a:r>
              <a:rPr lang="en-US" altLang="zh-CN" dirty="0" smtClean="0"/>
              <a:t>,</a:t>
            </a:r>
            <a:r>
              <a:rPr lang="zh-CN" altLang="en-US" dirty="0"/>
              <a:t>何时</a:t>
            </a:r>
            <a:r>
              <a:rPr lang="zh-CN" altLang="en-US" dirty="0" smtClean="0"/>
              <a:t>发送的数据并不知道。</a:t>
            </a:r>
            <a:endParaRPr lang="en-US" altLang="zh-CN" dirty="0" smtClean="0"/>
          </a:p>
          <a:p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扩展其功能复制动态数组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r>
              <a:rPr lang="en-US" altLang="zh-CN" dirty="0" err="1" smtClean="0"/>
              <a:t>sentnotify</a:t>
            </a:r>
            <a:r>
              <a:rPr lang="zh-CN" altLang="en-US" dirty="0" smtClean="0"/>
              <a:t>关键字，当要发送指定数据时，回调指定函数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44624"/>
            <a:ext cx="5410944" cy="562074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AI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的行为系统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</a:t>
            </a:r>
            <a:r>
              <a:rPr lang="zh-CN" altLang="en-US" dirty="0" smtClean="0"/>
              <a:t>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由于我们游戏的特殊性，</a:t>
            </a:r>
            <a:r>
              <a:rPr lang="en-US" altLang="zh-CN" dirty="0" smtClean="0"/>
              <a:t>9</a:t>
            </a:r>
            <a:r>
              <a:rPr lang="zh-CN" altLang="en-US" dirty="0" smtClean="0"/>
              <a:t>大职业，职业间差别明显，致使在怪物也必须针对职业差别而有不同的行为，而且还要考虑游戏难易程度，</a:t>
            </a:r>
            <a:r>
              <a:rPr lang="zh-CN" altLang="en-US" dirty="0"/>
              <a:t>致使怪</a:t>
            </a:r>
            <a:r>
              <a:rPr lang="zh-CN" altLang="en-US" dirty="0" smtClean="0"/>
              <a:t>物行为繁多。</a:t>
            </a:r>
            <a:endParaRPr lang="en-US" altLang="zh-CN" dirty="0" smtClean="0"/>
          </a:p>
          <a:p>
            <a:r>
              <a:rPr lang="zh-CN" altLang="en-US" dirty="0"/>
              <a:t>解</a:t>
            </a:r>
            <a:r>
              <a:rPr lang="zh-CN" altLang="en-US" dirty="0" smtClean="0"/>
              <a:t>决方案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通过一个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沙盘，由策划自行组织，如果添加进入此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沙盘</a:t>
            </a:r>
            <a:r>
              <a:rPr lang="en-US" altLang="zh-CN" dirty="0" smtClean="0"/>
              <a:t>,</a:t>
            </a:r>
            <a:r>
              <a:rPr lang="zh-CN" altLang="en-US" dirty="0" smtClean="0"/>
              <a:t>怪物就自动具有此行为。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5823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58614"/>
            <a:ext cx="5410944" cy="562074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chemeClr val="accent3">
                    <a:lumMod val="75000"/>
                  </a:schemeClr>
                </a:solidFill>
              </a:rPr>
              <a:t>AI</a:t>
            </a:r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</a:rPr>
              <a:t>的行为系统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336704" cy="1656184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9000"/>
            <a:ext cx="7092280" cy="2756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9547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5832648" cy="476672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技术突破介绍</a:t>
            </a:r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—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服务器端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分区分服</a:t>
            </a:r>
            <a:endParaRPr lang="en-US" altLang="zh-CN" dirty="0" smtClean="0"/>
          </a:p>
          <a:p>
            <a:r>
              <a:rPr lang="zh-CN" altLang="en-US" dirty="0" smtClean="0"/>
              <a:t>高性能</a:t>
            </a:r>
            <a:endParaRPr lang="en-US" altLang="zh-CN" dirty="0" smtClean="0"/>
          </a:p>
          <a:p>
            <a:r>
              <a:rPr lang="zh-CN" altLang="en-US" dirty="0" smtClean="0"/>
              <a:t>高可用</a:t>
            </a:r>
            <a:endParaRPr lang="en-US" altLang="zh-CN" dirty="0" smtClean="0"/>
          </a:p>
          <a:p>
            <a:r>
              <a:rPr lang="zh-CN" altLang="en-US" dirty="0" smtClean="0"/>
              <a:t>负载均衡</a:t>
            </a:r>
            <a:endParaRPr lang="en-US" altLang="zh-CN" dirty="0" smtClean="0"/>
          </a:p>
          <a:p>
            <a:r>
              <a:rPr lang="zh-CN" altLang="en-US" dirty="0" smtClean="0"/>
              <a:t>平行扩展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78" y="1428736"/>
            <a:ext cx="537863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0"/>
            <a:ext cx="5050904" cy="634082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UE3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引擎</a:t>
            </a:r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DS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单局</a:t>
            </a:r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CGI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接入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872" y="980728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 smtClean="0"/>
              <a:t>背景</a:t>
            </a:r>
            <a:endParaRPr lang="en-US" altLang="zh-CN" sz="3200" dirty="0" smtClean="0"/>
          </a:p>
          <a:p>
            <a:pPr lvl="1"/>
            <a:r>
              <a:rPr lang="en-US" altLang="zh-CN" sz="2400" dirty="0" smtClean="0"/>
              <a:t>UE3</a:t>
            </a:r>
            <a:r>
              <a:rPr lang="zh-CN" altLang="en-US" sz="2400" dirty="0" smtClean="0"/>
              <a:t>引擎</a:t>
            </a:r>
            <a:r>
              <a:rPr lang="en-US" altLang="zh-CN" sz="2400" dirty="0" smtClean="0"/>
              <a:t>DS</a:t>
            </a:r>
            <a:r>
              <a:rPr lang="zh-CN" altLang="en-US" sz="2400" dirty="0" smtClean="0"/>
              <a:t>单局移植到</a:t>
            </a:r>
            <a:r>
              <a:rPr lang="en-US" altLang="zh-CN" sz="2400" dirty="0" smtClean="0"/>
              <a:t>Linux</a:t>
            </a:r>
            <a:r>
              <a:rPr lang="zh-CN" altLang="en-US" sz="2400" dirty="0" smtClean="0"/>
              <a:t>平台，并稳定可靠服务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 smtClean="0"/>
              <a:t>解决方案</a:t>
            </a:r>
          </a:p>
          <a:p>
            <a:pPr lvl="1"/>
            <a:r>
              <a:rPr lang="zh-CN" altLang="en-US" sz="2400" dirty="0" smtClean="0"/>
              <a:t>单局</a:t>
            </a:r>
            <a:r>
              <a:rPr lang="en-US" altLang="zh-CN" sz="2400" dirty="0" smtClean="0"/>
              <a:t>CGI</a:t>
            </a:r>
            <a:r>
              <a:rPr lang="zh-CN" altLang="en-US" sz="2400" dirty="0" smtClean="0"/>
              <a:t>化，每个单局启动独立的</a:t>
            </a:r>
            <a:r>
              <a:rPr lang="en-US" altLang="zh-CN" sz="2400" dirty="0" smtClean="0"/>
              <a:t>DS</a:t>
            </a:r>
            <a:r>
              <a:rPr lang="zh-CN" altLang="en-US" sz="2400" dirty="0" smtClean="0"/>
              <a:t>进程服务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服务器接入</a:t>
            </a:r>
            <a:r>
              <a:rPr lang="en-US" altLang="zh-CN" sz="2400" dirty="0" smtClean="0"/>
              <a:t>DS</a:t>
            </a:r>
            <a:r>
              <a:rPr lang="zh-CN" altLang="en-US" sz="2400" dirty="0" smtClean="0"/>
              <a:t>方案设计</a:t>
            </a:r>
            <a:endParaRPr lang="en-US" altLang="zh-CN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1004" y="3909686"/>
            <a:ext cx="58293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-171400"/>
            <a:ext cx="6912768" cy="1152128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DS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单局拉起时间优化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 smtClean="0"/>
              <a:t>背景</a:t>
            </a:r>
            <a:endParaRPr lang="en-US" altLang="zh-CN" sz="3200" dirty="0" smtClean="0"/>
          </a:p>
          <a:p>
            <a:pPr lvl="1"/>
            <a:r>
              <a:rPr lang="en-US" altLang="zh-CN" sz="2400" dirty="0" smtClean="0"/>
              <a:t>UE3</a:t>
            </a:r>
            <a:r>
              <a:rPr lang="zh-CN" altLang="en-US" sz="2400" dirty="0" smtClean="0"/>
              <a:t>单局拉起间隔需求控制</a:t>
            </a:r>
            <a:r>
              <a:rPr lang="en-US" altLang="zh-CN" sz="2400" dirty="0" smtClean="0"/>
              <a:t>2s</a:t>
            </a:r>
            <a:r>
              <a:rPr lang="zh-CN" altLang="en-US" sz="2400" dirty="0" smtClean="0"/>
              <a:t>以内</a:t>
            </a:r>
            <a:endParaRPr lang="en-US" altLang="zh-CN" sz="2400" dirty="0" smtClean="0"/>
          </a:p>
          <a:p>
            <a:pPr lvl="1">
              <a:buNone/>
            </a:pPr>
            <a:endParaRPr lang="en-US" altLang="zh-CN" sz="32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 smtClean="0"/>
              <a:t>解决方案</a:t>
            </a:r>
            <a:endParaRPr lang="en-US" altLang="zh-CN" sz="3200" dirty="0" smtClean="0"/>
          </a:p>
          <a:p>
            <a:pPr lvl="1"/>
            <a:r>
              <a:rPr lang="zh-CN" altLang="en-US" sz="2400" dirty="0" smtClean="0"/>
              <a:t>按需加载服务器资源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多进程共享服务器</a:t>
            </a:r>
            <a:r>
              <a:rPr lang="en-US" altLang="zh-CN" sz="2400" dirty="0" smtClean="0"/>
              <a:t>Cache</a:t>
            </a:r>
            <a:r>
              <a:rPr lang="zh-CN" altLang="en-US" sz="2400" dirty="0" smtClean="0"/>
              <a:t>已加载资源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Intel </a:t>
            </a:r>
            <a:r>
              <a:rPr lang="en-US" altLang="zh-CN" sz="2400" dirty="0" err="1" smtClean="0"/>
              <a:t>tbb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malloc</a:t>
            </a:r>
            <a:r>
              <a:rPr lang="zh-CN" altLang="en-US" sz="2400" dirty="0" smtClean="0"/>
              <a:t>优化拉起内存热点</a:t>
            </a:r>
            <a:endParaRPr lang="en-US" altLang="zh-CN" sz="24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0"/>
            <a:ext cx="5832648" cy="692696"/>
          </a:xfrm>
        </p:spPr>
        <p:txBody>
          <a:bodyPr>
            <a:norm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</a:rPr>
              <a:t>基于</a:t>
            </a:r>
            <a:r>
              <a:rPr lang="en-US" altLang="zh-CN" sz="3000" dirty="0" smtClean="0">
                <a:solidFill>
                  <a:schemeClr val="accent3">
                    <a:lumMod val="75000"/>
                  </a:schemeClr>
                </a:solidFill>
              </a:rPr>
              <a:t>DSC</a:t>
            </a:r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</a:rPr>
              <a:t>的单局负载均衡和沙箱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基于</a:t>
            </a:r>
            <a:r>
              <a:rPr lang="en-US" altLang="zh-CN" sz="2600" dirty="0" smtClean="0"/>
              <a:t>Proxy</a:t>
            </a:r>
            <a:r>
              <a:rPr lang="zh-CN" altLang="en-US" sz="2600" dirty="0" smtClean="0"/>
              <a:t>的</a:t>
            </a:r>
            <a:r>
              <a:rPr lang="en-US" altLang="zh-CN" sz="2600" dirty="0" smtClean="0"/>
              <a:t>DS</a:t>
            </a:r>
            <a:r>
              <a:rPr lang="zh-CN" altLang="en-US" sz="2600" dirty="0" smtClean="0"/>
              <a:t>负载均衡，无法满足</a:t>
            </a:r>
            <a:r>
              <a:rPr lang="en-US" altLang="zh-CN" sz="2600" dirty="0" smtClean="0"/>
              <a:t>DS</a:t>
            </a:r>
            <a:r>
              <a:rPr lang="zh-CN" altLang="en-US" sz="2600" dirty="0" smtClean="0"/>
              <a:t>跨</a:t>
            </a:r>
            <a:r>
              <a:rPr lang="en-US" altLang="zh-CN" sz="2600" dirty="0" smtClean="0"/>
              <a:t>IDC</a:t>
            </a:r>
            <a:r>
              <a:rPr lang="zh-CN" altLang="en-US" sz="2600" dirty="0" smtClean="0"/>
              <a:t>分布的调度问题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就近原则，地理位置</a:t>
            </a:r>
            <a:r>
              <a:rPr lang="en-US" altLang="zh-CN" sz="2600" dirty="0" smtClean="0"/>
              <a:t>)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1"/>
            <a:r>
              <a:rPr lang="en-US" altLang="zh-CN" sz="2600" dirty="0" smtClean="0"/>
              <a:t>DSC</a:t>
            </a:r>
            <a:r>
              <a:rPr lang="zh-CN" altLang="en-US" sz="2600" dirty="0" smtClean="0"/>
              <a:t>设计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沙箱概念</a:t>
            </a:r>
          </a:p>
          <a:p>
            <a:endParaRPr lang="en-US" altLang="zh-CN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6616" y="3311874"/>
            <a:ext cx="54673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-99392"/>
            <a:ext cx="5626968" cy="850106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服务器柔性设计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运营开服时存在玩家瞬间涌入情况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运营停服时存在玩家瞬间退出，导致数据回写压力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服务器下行广播包风暴问题</a:t>
            </a:r>
            <a:endParaRPr lang="en-US" altLang="zh-CN" sz="2600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服务器设置登录和登出排队队列，平滑服务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服务器停机前提供降级服务开关，支持禁止继续登录或继续单局服务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服务器设置包量和流量限制</a:t>
            </a:r>
            <a:r>
              <a:rPr lang="en-US" altLang="zh-CN" sz="2600" dirty="0" smtClean="0"/>
              <a:t>,</a:t>
            </a:r>
            <a:r>
              <a:rPr lang="zh-CN" altLang="en-US" sz="2600" smtClean="0"/>
              <a:t>自动削峰降级服务</a:t>
            </a:r>
            <a:endParaRPr lang="en-US" altLang="zh-CN" sz="2600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84584" y="-243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匹配服务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大区级别全量匹配服务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匹配服务多样化与扩展</a:t>
            </a:r>
            <a:endParaRPr lang="en-US" altLang="zh-CN" sz="2400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1"/>
            <a:r>
              <a:rPr lang="en-US" altLang="zh-CN" sz="2400" dirty="0" err="1" smtClean="0"/>
              <a:t>MatchMaking</a:t>
            </a:r>
            <a:r>
              <a:rPr lang="zh-CN" altLang="en-US" sz="2400" dirty="0" smtClean="0"/>
              <a:t>服务支持多种匹配池和匹配算法</a:t>
            </a:r>
            <a:endParaRPr lang="en-US" altLang="zh-CN" sz="2400" dirty="0" smtClean="0"/>
          </a:p>
          <a:p>
            <a:pPr lvl="1"/>
            <a:r>
              <a:rPr lang="en-US" altLang="zh-CN" sz="2400" dirty="0" err="1" smtClean="0"/>
              <a:t>MatchSvr</a:t>
            </a:r>
            <a:r>
              <a:rPr lang="zh-CN" altLang="en-US" sz="2400" dirty="0" smtClean="0"/>
              <a:t>服务仅支持匹配上下文环境，方便平滑扩展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服务器屏蔽匹配细节，匹配变更对用户透明</a:t>
            </a:r>
            <a:endParaRPr lang="en-US" altLang="zh-CN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739668"/>
            <a:ext cx="44291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5050904" cy="490066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概述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枪神</a:t>
            </a:r>
            <a:r>
              <a:rPr lang="zh-CN" altLang="en-US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纪是一款</a:t>
            </a:r>
            <a:r>
              <a:rPr lang="zh-CN" altLang="en-US" b="0" baseline="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时尚类第三人称动作射击游戏（</a:t>
            </a:r>
            <a:r>
              <a:rPr lang="en-US" altLang="zh-CN" b="0" baseline="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ATPS</a:t>
            </a:r>
            <a:r>
              <a:rPr lang="zh-CN" altLang="en-US" b="0" baseline="0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），强调冲锋和直接对抗，保留枪战游戏应有的爽快感，并在此基础上，加入时尚帅气的动作元素。</a:t>
            </a:r>
            <a:endParaRPr lang="en-US" altLang="zh-CN" b="0" baseline="0" dirty="0" smtClean="0">
              <a:solidFill>
                <a:srgbClr val="29292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我们使用</a:t>
            </a:r>
            <a:r>
              <a:rPr lang="en-US" altLang="zh-CN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Unreal 3</a:t>
            </a:r>
            <a:r>
              <a:rPr lang="zh-CN" altLang="en-US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引擎，并在引擎的基础上针对我们游戏的特色，做了一些扩展和优化。</a:t>
            </a:r>
            <a:endParaRPr lang="en-US" altLang="zh-CN" dirty="0" smtClean="0">
              <a:solidFill>
                <a:srgbClr val="29292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dirty="0" smtClean="0">
                <a:solidFill>
                  <a:srgbClr val="2929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下面分步展开我们所做的一些工作</a:t>
            </a:r>
            <a:endParaRPr lang="zh-CN" altLang="en-US" b="0" baseline="0" dirty="0" smtClean="0">
              <a:solidFill>
                <a:srgbClr val="29292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4544" y="-23428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数据库</a:t>
            </a:r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Blob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查询工具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枪神纪后台数据库大量使用</a:t>
            </a:r>
            <a:r>
              <a:rPr lang="en-US" altLang="zh-CN" sz="2400" dirty="0" smtClean="0"/>
              <a:t>Blob</a:t>
            </a:r>
            <a:r>
              <a:rPr lang="zh-CN" altLang="en-US" sz="2400" dirty="0" smtClean="0"/>
              <a:t>字段存储数据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如何方便运营查询数据库</a:t>
            </a:r>
            <a:r>
              <a:rPr lang="en-US" altLang="zh-CN" sz="2400" dirty="0" smtClean="0"/>
              <a:t>Blob</a:t>
            </a:r>
            <a:r>
              <a:rPr lang="zh-CN" altLang="en-US" sz="2400" dirty="0" smtClean="0"/>
              <a:t>字段的子元素？</a:t>
            </a:r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解决方案</a:t>
            </a:r>
            <a:endParaRPr lang="en-US" altLang="zh-CN" dirty="0" smtClean="0"/>
          </a:p>
          <a:p>
            <a:pPr lvl="1" algn="just"/>
            <a:r>
              <a:rPr lang="zh-CN" altLang="en-US" sz="2400" dirty="0" smtClean="0"/>
              <a:t>基于反射的</a:t>
            </a:r>
            <a:r>
              <a:rPr lang="en-US" altLang="zh-CN" sz="2400" dirty="0" err="1" smtClean="0"/>
              <a:t>mysqlblob</a:t>
            </a:r>
            <a:r>
              <a:rPr lang="zh-CN" altLang="en-US" sz="2400" dirty="0" smtClean="0"/>
              <a:t>工具，仅依赖</a:t>
            </a:r>
            <a:r>
              <a:rPr lang="en-US" altLang="zh-CN" sz="2400" dirty="0" smtClean="0"/>
              <a:t>TDR</a:t>
            </a:r>
            <a:r>
              <a:rPr lang="zh-CN" altLang="en-US" sz="2400" dirty="0" smtClean="0"/>
              <a:t>文件就可直接访问</a:t>
            </a:r>
            <a:r>
              <a:rPr lang="en-US" altLang="zh-CN" sz="2400" dirty="0" smtClean="0"/>
              <a:t>blob</a:t>
            </a:r>
            <a:r>
              <a:rPr lang="zh-CN" altLang="en-US" sz="2400" dirty="0" smtClean="0"/>
              <a:t>子元素，方便导出各类</a:t>
            </a:r>
            <a:r>
              <a:rPr lang="en-US" altLang="zh-CN" sz="2400" dirty="0" smtClean="0"/>
              <a:t>Blob</a:t>
            </a:r>
            <a:r>
              <a:rPr lang="zh-CN" altLang="en-US" sz="2400" dirty="0" smtClean="0"/>
              <a:t>子元素数据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552" y="2564904"/>
            <a:ext cx="7772400" cy="230425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                      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谢谢大家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后面奉上游戏截图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0"/>
            <a:ext cx="5410944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游戏截图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内容占位符 5" descr="地图_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196752"/>
            <a:ext cx="7541419" cy="471338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0"/>
            <a:ext cx="5410944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游戏截图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内容占位符 7" descr="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908720"/>
            <a:ext cx="7704856" cy="5345244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0"/>
            <a:ext cx="5410944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游戏截图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内容占位符 4" descr="TPSShot2013.04.16-16.13.56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124744"/>
            <a:ext cx="7632848" cy="477053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0"/>
            <a:ext cx="5410944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游戏截图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内容占位符 7" descr="1024x768 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052736"/>
            <a:ext cx="7344816" cy="550861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0"/>
            <a:ext cx="6120680" cy="692696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良好的内存控制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 smtClean="0"/>
              <a:t>背景：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1600" dirty="0" smtClean="0"/>
              <a:t>	UE</a:t>
            </a:r>
            <a:r>
              <a:rPr lang="zh-CN" altLang="zh-CN" sz="1600" dirty="0" smtClean="0"/>
              <a:t>脚本里面大量使用静态引用资源，在加载脚本的时候会主动</a:t>
            </a:r>
            <a:r>
              <a:rPr lang="en-US" altLang="zh-CN" sz="1600" dirty="0" smtClean="0"/>
              <a:t>cache</a:t>
            </a:r>
            <a:r>
              <a:rPr lang="zh-CN" altLang="zh-CN" sz="1600" dirty="0" smtClean="0"/>
              <a:t>资源，以空间换取效率，导致内存占用较高</a:t>
            </a:r>
            <a:endParaRPr lang="en-US" altLang="zh-CN" sz="1600" dirty="0" smtClean="0"/>
          </a:p>
          <a:p>
            <a:r>
              <a:rPr lang="zh-CN" altLang="en-US" sz="2000" dirty="0" smtClean="0"/>
              <a:t>实现方案：</a:t>
            </a:r>
            <a:endParaRPr lang="en-US" altLang="zh-CN" sz="2000" dirty="0" smtClean="0"/>
          </a:p>
          <a:p>
            <a:pPr lvl="1"/>
            <a:r>
              <a:rPr lang="zh-CN" altLang="zh-CN" sz="1800" dirty="0" smtClean="0"/>
              <a:t>延迟加载，按需使用</a:t>
            </a:r>
            <a:r>
              <a:rPr lang="zh-CN" altLang="en-US" sz="1800" dirty="0" smtClean="0"/>
              <a:t>。</a:t>
            </a:r>
            <a:r>
              <a:rPr lang="zh-CN" altLang="zh-CN" sz="1800" dirty="0" smtClean="0"/>
              <a:t>单局内预加载每个职业的默认资源，采用异步加载方式，当需要用到某一个资源时，启动一个加载线程去加载，在资源没有加载完全时，先使用当前职业的默认资源，当异步加载完成后，再对临时资源进行替换。这样就有效的解决了顿卡和内存占用高的</a:t>
            </a:r>
            <a:r>
              <a:rPr lang="zh-CN" altLang="en-US" sz="1800" dirty="0" smtClean="0"/>
              <a:t>问题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pPr lvl="1"/>
            <a:r>
              <a:rPr lang="zh-CN" altLang="en-US" sz="1800" dirty="0" smtClean="0"/>
              <a:t>游戏中最大的包量来自贴图，有效的控制好贴图使用，是减少内存很好的方式。</a:t>
            </a:r>
            <a:r>
              <a:rPr lang="zh-CN" altLang="zh-CN" sz="1800" dirty="0" smtClean="0"/>
              <a:t>使用</a:t>
            </a:r>
            <a:r>
              <a:rPr lang="en-US" altLang="zh-CN" sz="1800" dirty="0" err="1" smtClean="0"/>
              <a:t>TextureStreaming</a:t>
            </a:r>
            <a:r>
              <a:rPr lang="zh-CN" altLang="zh-CN" sz="1800" dirty="0" smtClean="0"/>
              <a:t>方式，</a:t>
            </a:r>
            <a:r>
              <a:rPr lang="zh-CN" altLang="en-US" sz="1800" dirty="0" smtClean="0"/>
              <a:t>在</a:t>
            </a:r>
            <a:r>
              <a:rPr lang="zh-CN" altLang="zh-CN" sz="1800" dirty="0" smtClean="0"/>
              <a:t>加载资源时，只加载贴图的最小</a:t>
            </a:r>
            <a:r>
              <a:rPr lang="en-US" altLang="zh-CN" sz="1800" dirty="0" err="1" smtClean="0"/>
              <a:t>mipmap</a:t>
            </a:r>
            <a:r>
              <a:rPr lang="zh-CN" altLang="zh-CN" sz="1800" dirty="0" smtClean="0"/>
              <a:t>，然后根据</a:t>
            </a:r>
            <a:r>
              <a:rPr lang="zh-CN" altLang="en-US" sz="1800" dirty="0" smtClean="0"/>
              <a:t>需要，如</a:t>
            </a:r>
            <a:r>
              <a:rPr lang="zh-CN" altLang="zh-CN" sz="1800" dirty="0" smtClean="0"/>
              <a:t>镜头，位置等将大贴图</a:t>
            </a:r>
            <a:r>
              <a:rPr lang="zh-CN" altLang="en-US" sz="1800" dirty="0" smtClean="0"/>
              <a:t>异步加载</a:t>
            </a:r>
            <a:r>
              <a:rPr lang="zh-CN" altLang="zh-CN" sz="1800" dirty="0" smtClean="0"/>
              <a:t>进来</a:t>
            </a:r>
            <a:r>
              <a:rPr lang="zh-CN" altLang="en-US" sz="1800" dirty="0" smtClean="0"/>
              <a:t>进行替换。这样对于一些不需要太多细节的地方，就不会占用太多的资源</a:t>
            </a:r>
            <a:endParaRPr lang="en-US" altLang="zh-CN" sz="18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000" dirty="0" smtClean="0"/>
              <a:t>成果：</a:t>
            </a:r>
            <a:r>
              <a:rPr lang="zh-CN" altLang="zh-CN" sz="2000" dirty="0" smtClean="0"/>
              <a:t>采用上述方案后，枪神纪的内存占用从</a:t>
            </a:r>
            <a:r>
              <a:rPr lang="en-US" altLang="zh-CN" sz="2000" dirty="0" smtClean="0"/>
              <a:t>1.1G</a:t>
            </a:r>
            <a:r>
              <a:rPr lang="zh-CN" altLang="zh-CN" sz="2000" dirty="0" smtClean="0"/>
              <a:t>减少到</a:t>
            </a:r>
            <a:r>
              <a:rPr lang="en-US" altLang="zh-CN" sz="2000" dirty="0" smtClean="0"/>
              <a:t>700M</a:t>
            </a:r>
            <a:r>
              <a:rPr lang="zh-CN" altLang="zh-CN" sz="2000" dirty="0" smtClean="0"/>
              <a:t>以内，减少了</a:t>
            </a:r>
            <a:r>
              <a:rPr lang="en-US" altLang="zh-CN" sz="2000" dirty="0" smtClean="0">
                <a:solidFill>
                  <a:srgbClr val="FF0000"/>
                </a:solidFill>
              </a:rPr>
              <a:t>400M</a:t>
            </a:r>
            <a:r>
              <a:rPr lang="zh-CN" altLang="zh-CN" sz="2000" dirty="0" smtClean="0"/>
              <a:t>的占用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6048672" cy="620688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硬件自适应系统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背景：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TPS</a:t>
            </a:r>
            <a:r>
              <a:rPr lang="zh-CN" altLang="en-US" dirty="0" smtClean="0"/>
              <a:t>对画面效果有硬性要求，在保证高品质的同时，需要尽可能多的覆盖到各种低端配置</a:t>
            </a:r>
            <a:endParaRPr lang="en-US" altLang="zh-CN" dirty="0" smtClean="0"/>
          </a:p>
          <a:p>
            <a:r>
              <a:rPr lang="zh-CN" altLang="en-US" dirty="0" smtClean="0"/>
              <a:t>实现方案：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详尽的效果差异选项，包括：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垂直同步， 特效细节，角色细节，光影细节，后处理开关，抗锯齿开关，体积光开关，景深开关，运动模糊开关等等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zh-CN" dirty="0" smtClean="0"/>
              <a:t>灵活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LOD</a:t>
            </a:r>
            <a:r>
              <a:rPr lang="zh-CN" altLang="en-US" dirty="0" smtClean="0"/>
              <a:t>系统（根据物体投影到屏幕大小，距离，帧率等决定</a:t>
            </a:r>
            <a:r>
              <a:rPr lang="en-US" altLang="zh-CN" dirty="0" smtClean="0"/>
              <a:t>LOD</a:t>
            </a:r>
            <a:r>
              <a:rPr lang="zh-CN" altLang="en-US" dirty="0" smtClean="0"/>
              <a:t>等级），包括：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模型</a:t>
            </a:r>
            <a:r>
              <a:rPr lang="en-US" altLang="zh-CN" dirty="0" smtClean="0"/>
              <a:t>LOD</a:t>
            </a:r>
          </a:p>
          <a:p>
            <a:pPr lvl="2"/>
            <a:r>
              <a:rPr lang="zh-CN" altLang="en-US" dirty="0" smtClean="0"/>
              <a:t>特效</a:t>
            </a:r>
            <a:r>
              <a:rPr lang="en-US" altLang="zh-CN" dirty="0" smtClean="0"/>
              <a:t>LOD</a:t>
            </a:r>
          </a:p>
          <a:p>
            <a:pPr lvl="2"/>
            <a:r>
              <a:rPr lang="zh-CN" altLang="en-US" dirty="0" smtClean="0"/>
              <a:t>材质</a:t>
            </a:r>
            <a:r>
              <a:rPr lang="en-US" altLang="zh-CN" dirty="0" smtClean="0"/>
              <a:t>LOD</a:t>
            </a:r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硬件自适应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根据对玩家的硬件评级，自动适应相应的效果配置，保证玩家能顺利游戏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在不同的场景下，应用不同配置。如大厅，休闲区，游戏单局中有不同策略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4"/>
            <a:endParaRPr lang="zh-CN" altLang="en-US" dirty="0" smtClean="0"/>
          </a:p>
          <a:p>
            <a:pPr lvl="4"/>
            <a:endParaRPr lang="en-US" altLang="zh-CN" dirty="0" smtClean="0"/>
          </a:p>
          <a:p>
            <a:pPr lvl="4"/>
            <a:endParaRPr lang="en-US" altLang="zh-CN" dirty="0" smtClean="0"/>
          </a:p>
          <a:p>
            <a:pPr lvl="4"/>
            <a:endParaRPr lang="en-US" altLang="zh-CN" dirty="0" smtClean="0"/>
          </a:p>
          <a:p>
            <a:pPr lvl="4"/>
            <a:endParaRPr lang="zh-CN" altLang="en-US" dirty="0" smtClean="0"/>
          </a:p>
          <a:p>
            <a:pPr lvl="4"/>
            <a:endParaRPr lang="zh-CN" altLang="en-US" dirty="0" smtClean="0"/>
          </a:p>
          <a:p>
            <a:pPr lvl="4"/>
            <a:endParaRPr lang="en-US" altLang="zh-CN" dirty="0" smtClean="0"/>
          </a:p>
          <a:p>
            <a:pPr lvl="4"/>
            <a:endParaRPr lang="en-US" altLang="zh-CN" dirty="0" smtClean="0"/>
          </a:p>
          <a:p>
            <a:pPr lvl="4"/>
            <a:endParaRPr lang="en-US" altLang="zh-CN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5544616" cy="476672"/>
          </a:xfrm>
        </p:spPr>
        <p:txBody>
          <a:bodyPr>
            <a:no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针对性强的后处理方案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sz="4400" dirty="0" smtClean="0"/>
              <a:t>背景：</a:t>
            </a:r>
            <a:endParaRPr lang="en-US" altLang="zh-CN" sz="4400" dirty="0" smtClean="0"/>
          </a:p>
          <a:p>
            <a:pPr lvl="1">
              <a:buNone/>
            </a:pPr>
            <a:r>
              <a:rPr lang="en-US" altLang="zh-CN" dirty="0" smtClean="0"/>
              <a:t>	</a:t>
            </a:r>
            <a:r>
              <a:rPr lang="zh-CN" altLang="en-US" sz="2600" dirty="0" smtClean="0"/>
              <a:t>人物勾边效果早期方案是对</a:t>
            </a:r>
            <a:r>
              <a:rPr lang="zh-CN" altLang="zh-CN" sz="2600" dirty="0" smtClean="0"/>
              <a:t>整张</a:t>
            </a:r>
            <a:r>
              <a:rPr lang="en-US" altLang="zh-CN" sz="2600" dirty="0" smtClean="0"/>
              <a:t>Mask</a:t>
            </a:r>
            <a:r>
              <a:rPr lang="zh-CN" altLang="zh-CN" sz="2600" dirty="0" smtClean="0"/>
              <a:t>贴图</a:t>
            </a:r>
            <a:r>
              <a:rPr lang="zh-CN" altLang="en-US" sz="2600" dirty="0" smtClean="0"/>
              <a:t>进行</a:t>
            </a:r>
            <a:r>
              <a:rPr lang="zh-CN" altLang="zh-CN" sz="2600" dirty="0" smtClean="0"/>
              <a:t>过滤</a:t>
            </a:r>
            <a:r>
              <a:rPr lang="zh-CN" altLang="en-US" sz="2600" dirty="0" smtClean="0"/>
              <a:t>，</a:t>
            </a:r>
            <a:r>
              <a:rPr lang="zh-CN" altLang="zh-CN" sz="2600" dirty="0" smtClean="0"/>
              <a:t>实际上在游戏中只有很少的一部分区域才有勾边</a:t>
            </a:r>
            <a:r>
              <a:rPr lang="zh-CN" altLang="en-US" sz="2600" dirty="0" smtClean="0"/>
              <a:t>（即人物身上）</a:t>
            </a:r>
            <a:r>
              <a:rPr lang="zh-CN" altLang="zh-CN" sz="2600" dirty="0" smtClean="0"/>
              <a:t>，空白区域的计算是浪费的</a:t>
            </a:r>
            <a:endParaRPr lang="en-US" altLang="zh-CN" sz="2600" dirty="0" smtClean="0"/>
          </a:p>
          <a:p>
            <a:pPr lvl="1">
              <a:buNone/>
            </a:pPr>
            <a:endParaRPr lang="en-US" altLang="zh-CN" sz="2600" dirty="0" smtClean="0"/>
          </a:p>
          <a:p>
            <a:r>
              <a:rPr lang="zh-CN" altLang="en-US" sz="4400" dirty="0" smtClean="0"/>
              <a:t>解决方案：</a:t>
            </a:r>
            <a:endParaRPr lang="en-US" altLang="zh-CN" sz="4400" dirty="0" smtClean="0"/>
          </a:p>
          <a:p>
            <a:pPr lvl="1">
              <a:buNone/>
            </a:pPr>
            <a:r>
              <a:rPr lang="en-US" altLang="zh-CN" dirty="0" smtClean="0"/>
              <a:t>	</a:t>
            </a:r>
            <a:r>
              <a:rPr lang="zh-CN" altLang="zh-CN" sz="2600" dirty="0" smtClean="0"/>
              <a:t>提高命中率，对需要勾边的物体生成一个</a:t>
            </a:r>
            <a:r>
              <a:rPr lang="en-US" altLang="zh-CN" sz="2600" dirty="0" smtClean="0"/>
              <a:t>AABB</a:t>
            </a:r>
            <a:r>
              <a:rPr lang="zh-CN" altLang="zh-CN" sz="2600" dirty="0" smtClean="0"/>
              <a:t>的</a:t>
            </a:r>
            <a:r>
              <a:rPr lang="en-US" altLang="zh-CN" sz="2600" dirty="0" smtClean="0"/>
              <a:t>Box</a:t>
            </a:r>
            <a:r>
              <a:rPr lang="zh-CN" altLang="zh-CN" sz="2600" dirty="0" smtClean="0"/>
              <a:t>，在后处理阶段绘制这个</a:t>
            </a:r>
            <a:r>
              <a:rPr lang="en-US" altLang="zh-CN" sz="2600" dirty="0" smtClean="0"/>
              <a:t>Box</a:t>
            </a:r>
            <a:r>
              <a:rPr lang="zh-CN" altLang="zh-CN" sz="2600" dirty="0" smtClean="0"/>
              <a:t>，只在这个</a:t>
            </a:r>
            <a:r>
              <a:rPr lang="en-US" altLang="zh-CN" sz="2600" dirty="0" smtClean="0"/>
              <a:t>Box</a:t>
            </a:r>
            <a:r>
              <a:rPr lang="zh-CN" altLang="zh-CN" sz="2600" dirty="0" smtClean="0"/>
              <a:t>周围的像素做计算，降低了像素填充率和避免了不必要的计算</a:t>
            </a:r>
            <a:endParaRPr lang="en-US" altLang="zh-CN" sz="2600" dirty="0" smtClean="0"/>
          </a:p>
          <a:p>
            <a:pPr lvl="1">
              <a:buNone/>
            </a:pPr>
            <a:r>
              <a:rPr lang="en-US" altLang="zh-CN" sz="2600" dirty="0" smtClean="0"/>
              <a:t>	</a:t>
            </a:r>
            <a:r>
              <a:rPr lang="zh-CN" altLang="en-US" sz="2600" dirty="0" smtClean="0"/>
              <a:t>同理此方案可以应用到所有针对特定物体的后处理效果，如人物的</a:t>
            </a:r>
            <a:r>
              <a:rPr lang="en-US" altLang="zh-CN" sz="2600" dirty="0" smtClean="0"/>
              <a:t>DLAA</a:t>
            </a:r>
            <a:r>
              <a:rPr lang="zh-CN" altLang="en-US" sz="2600" dirty="0" smtClean="0"/>
              <a:t>（不需要对所有物件做</a:t>
            </a:r>
            <a:r>
              <a:rPr lang="en-US" altLang="zh-CN" sz="2600" dirty="0" smtClean="0"/>
              <a:t>DLAA</a:t>
            </a:r>
            <a:r>
              <a:rPr lang="zh-CN" altLang="en-US" sz="2600" dirty="0" smtClean="0"/>
              <a:t>）</a:t>
            </a:r>
            <a:endParaRPr lang="en-US" altLang="zh-CN" sz="26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r>
              <a:rPr lang="en-US" altLang="zh-CN" sz="1800" dirty="0" smtClean="0"/>
              <a:t>			</a:t>
            </a:r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r>
              <a:rPr lang="en-US" altLang="zh-CN" sz="1800" dirty="0" smtClean="0"/>
              <a:t>			</a:t>
            </a:r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/>
          </a:p>
          <a:p>
            <a:pPr lvl="1">
              <a:buNone/>
            </a:pPr>
            <a:r>
              <a:rPr lang="en-US" altLang="zh-CN" sz="1800" dirty="0" smtClean="0"/>
              <a:t>			                        </a:t>
            </a:r>
            <a:r>
              <a:rPr lang="zh-CN" altLang="zh-CN" sz="1800" dirty="0" smtClean="0"/>
              <a:t>只在红框矩形范围内做计算，效率有</a:t>
            </a:r>
            <a:r>
              <a:rPr lang="en-US" altLang="zh-CN" sz="1800" dirty="0" smtClean="0"/>
              <a:t>70%</a:t>
            </a:r>
            <a:r>
              <a:rPr lang="zh-CN" altLang="zh-CN" sz="1800" dirty="0" smtClean="0"/>
              <a:t>的提升</a:t>
            </a: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1800" dirty="0" smtClean="0"/>
          </a:p>
          <a:p>
            <a:pPr lvl="1">
              <a:buNone/>
            </a:pPr>
            <a:endParaRPr lang="en-US" altLang="zh-CN" sz="2200" dirty="0" smtClean="0"/>
          </a:p>
          <a:p>
            <a:pPr lvl="1">
              <a:buNone/>
            </a:pPr>
            <a:endParaRPr lang="en-US" altLang="zh-CN" sz="2200" dirty="0" smtClean="0"/>
          </a:p>
          <a:p>
            <a:pPr lvl="1">
              <a:buNone/>
            </a:pPr>
            <a:endParaRPr lang="en-US" altLang="zh-CN" sz="2200" dirty="0" smtClean="0"/>
          </a:p>
          <a:p>
            <a:pPr lvl="1">
              <a:buNone/>
            </a:pPr>
            <a:endParaRPr lang="en-US" altLang="zh-CN" sz="2200" dirty="0" smtClean="0"/>
          </a:p>
          <a:p>
            <a:pPr lvl="1">
              <a:buNone/>
            </a:pPr>
            <a:endParaRPr lang="en-US" altLang="zh-CN" sz="2200" dirty="0" smtClean="0"/>
          </a:p>
          <a:p>
            <a:pPr lvl="1">
              <a:buNone/>
            </a:pPr>
            <a:endParaRPr lang="zh-CN" altLang="en-US" sz="2200" dirty="0"/>
          </a:p>
        </p:txBody>
      </p:sp>
      <p:pic>
        <p:nvPicPr>
          <p:cNvPr id="7" name="图片 6" descr="勾边.b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5816" y="3789040"/>
            <a:ext cx="3105150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0"/>
            <a:ext cx="4906888" cy="562074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PVE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集群系统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背景：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PVE</a:t>
            </a:r>
            <a:r>
              <a:rPr lang="zh-CN" altLang="en-US" dirty="0" smtClean="0"/>
              <a:t>模式中需要支持</a:t>
            </a:r>
            <a:r>
              <a:rPr lang="en-US" altLang="zh-CN" dirty="0" smtClean="0"/>
              <a:t>60</a:t>
            </a:r>
            <a:r>
              <a:rPr lang="zh-CN" altLang="en-US" dirty="0" smtClean="0"/>
              <a:t>野怪同屏对战，对运行效率带来很大影响，特别是寻路这块，如果每只怪物单独寻路，会造成服务器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占用很高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实现方案：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对怪物进行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管理，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一个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只需寻路一次</a:t>
            </a:r>
            <a:r>
              <a:rPr lang="en-US" altLang="zh-CN" dirty="0" smtClean="0"/>
              <a:t>(Leader)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里的其他怪物跟随</a:t>
            </a:r>
            <a:r>
              <a:rPr lang="en-US" altLang="zh-CN" dirty="0" smtClean="0"/>
              <a:t>Leader</a:t>
            </a:r>
            <a:r>
              <a:rPr lang="zh-CN" altLang="en-US" dirty="0" smtClean="0"/>
              <a:t>的路径走，由于有互斥管理，不会重叠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怪物间无碰撞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怪物间的碰撞盒不发生碰撞，通过怪物互斥管理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一个怪物一定范围内不允许其他怪物进入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，防止重叠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内存优化，不加载</a:t>
            </a:r>
            <a:r>
              <a:rPr lang="en-US" altLang="zh-CN" dirty="0" err="1" smtClean="0"/>
              <a:t>SkeletalMesh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不计算动画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即时命中武器：在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飞行碰撞武器：只需碰撞外围的碰撞盒，不需要碰撞</a:t>
            </a:r>
            <a:r>
              <a:rPr lang="en-US" altLang="zh-CN" dirty="0" smtClean="0"/>
              <a:t>Mesh</a:t>
            </a:r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58614"/>
            <a:ext cx="5050904" cy="562074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</a:rPr>
              <a:t>PVE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集群系统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176739" cy="465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382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5626968" cy="70609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昼夜系统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休闲区需要实现昼夜系统，支持</a:t>
            </a:r>
            <a:r>
              <a:rPr lang="en-US" altLang="zh-CN" sz="2000" dirty="0" smtClean="0"/>
              <a:t>50</a:t>
            </a:r>
            <a:r>
              <a:rPr lang="zh-CN" altLang="en-US" sz="2000" dirty="0" smtClean="0"/>
              <a:t>人同屏，如果使用动态光照的方案，会导致客户端运行效率很低。使用</a:t>
            </a:r>
            <a:r>
              <a:rPr lang="en-US" altLang="zh-CN" sz="2000" dirty="0" err="1" smtClean="0"/>
              <a:t>LightMap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环境光的方案，美术效果达不到要求</a:t>
            </a:r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r>
              <a:rPr lang="zh-CN" altLang="en-US" dirty="0" smtClean="0"/>
              <a:t>解决方案：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使用两套</a:t>
            </a:r>
            <a:r>
              <a:rPr lang="en-US" altLang="zh-CN" sz="2000" dirty="0" err="1" smtClean="0"/>
              <a:t>LightMap</a:t>
            </a:r>
            <a:r>
              <a:rPr lang="zh-CN" altLang="en-US" sz="2000" dirty="0" smtClean="0"/>
              <a:t>的方式（白天黑夜各一套），根据时间动态选取相应的</a:t>
            </a:r>
            <a:r>
              <a:rPr lang="en-US" altLang="zh-CN" sz="2000" dirty="0" err="1" smtClean="0"/>
              <a:t>LightMap</a:t>
            </a:r>
            <a:r>
              <a:rPr lang="zh-CN" altLang="en-US" sz="2000" dirty="0" smtClean="0"/>
              <a:t>，在昼夜交替的时候，对两张</a:t>
            </a:r>
            <a:r>
              <a:rPr lang="en-US" altLang="zh-CN" sz="2000" dirty="0" err="1" smtClean="0"/>
              <a:t>LightMap</a:t>
            </a:r>
            <a:r>
              <a:rPr lang="zh-CN" altLang="en-US" sz="2000" dirty="0" smtClean="0"/>
              <a:t>进行</a:t>
            </a:r>
            <a:r>
              <a:rPr lang="en-US" altLang="zh-CN" sz="2000" dirty="0" smtClean="0"/>
              <a:t>Blend</a:t>
            </a:r>
            <a:r>
              <a:rPr lang="zh-CN" altLang="en-US" sz="2000" dirty="0" smtClean="0"/>
              <a:t>，达到平滑过渡的效果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TPSShot2013.04.16-11.32.28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8046" y="1556792"/>
            <a:ext cx="4128458" cy="3096344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5626968" cy="70609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</a:rPr>
              <a:t>昼夜系统</a:t>
            </a:r>
            <a:endParaRPr lang="zh-CN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内容占位符 6" descr="TPSShot2013.04.16-11.32.45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556792"/>
            <a:ext cx="4224469" cy="3168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</TotalTime>
  <Words>585</Words>
  <Application>Microsoft Office PowerPoint</Application>
  <PresentationFormat>全屏显示(4:3)</PresentationFormat>
  <Paragraphs>164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枪神纪技术突破介绍 </vt:lpstr>
      <vt:lpstr>概述</vt:lpstr>
      <vt:lpstr>良好的内存控制</vt:lpstr>
      <vt:lpstr>硬件自适应系统</vt:lpstr>
      <vt:lpstr>针对性强的后处理方案</vt:lpstr>
      <vt:lpstr>PVE集群系统</vt:lpstr>
      <vt:lpstr>PVE集群系统</vt:lpstr>
      <vt:lpstr>昼夜系统</vt:lpstr>
      <vt:lpstr>昼夜系统</vt:lpstr>
      <vt:lpstr>自定义Texture Mipmap</vt:lpstr>
      <vt:lpstr>脚本功能扩展</vt:lpstr>
      <vt:lpstr>AI的行为系统</vt:lpstr>
      <vt:lpstr>AI的行为系统</vt:lpstr>
      <vt:lpstr>技术突破介绍—服务器端</vt:lpstr>
      <vt:lpstr>UE3引擎DS单局CGI接入</vt:lpstr>
      <vt:lpstr>DS单局拉起时间优化</vt:lpstr>
      <vt:lpstr>基于DSC的单局负载均衡和沙箱</vt:lpstr>
      <vt:lpstr>服务器柔性设计</vt:lpstr>
      <vt:lpstr>匹配服务</vt:lpstr>
      <vt:lpstr>数据库Blob查询工具</vt:lpstr>
      <vt:lpstr>                       谢谢大家    后面奉上游戏截图</vt:lpstr>
      <vt:lpstr>游戏截图</vt:lpstr>
      <vt:lpstr>游戏截图</vt:lpstr>
      <vt:lpstr>游戏截图</vt:lpstr>
      <vt:lpstr>游戏截图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rayhuang(黄立君)</dc:creator>
  <cp:lastModifiedBy>johnhan</cp:lastModifiedBy>
  <cp:revision>282</cp:revision>
  <dcterms:created xsi:type="dcterms:W3CDTF">2013-04-14T06:39:03Z</dcterms:created>
  <dcterms:modified xsi:type="dcterms:W3CDTF">2013-04-17T10:11:15Z</dcterms:modified>
</cp:coreProperties>
</file>